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6" r:id="rId3"/>
    <p:sldId id="329" r:id="rId4"/>
    <p:sldId id="273" r:id="rId5"/>
    <p:sldId id="317" r:id="rId6"/>
    <p:sldId id="293" r:id="rId7"/>
    <p:sldId id="294" r:id="rId8"/>
    <p:sldId id="295" r:id="rId9"/>
    <p:sldId id="301" r:id="rId10"/>
    <p:sldId id="302" r:id="rId11"/>
    <p:sldId id="303" r:id="rId12"/>
    <p:sldId id="319" r:id="rId13"/>
    <p:sldId id="320" r:id="rId14"/>
    <p:sldId id="260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196">
          <p15:clr>
            <a:srgbClr val="A4A3A4"/>
          </p15:clr>
        </p15:guide>
        <p15:guide id="2" orient="horz" pos="2988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1344">
          <p15:clr>
            <a:srgbClr val="A4A3A4"/>
          </p15:clr>
        </p15:guide>
        <p15:guide id="5" orient="horz" pos="2379">
          <p15:clr>
            <a:srgbClr val="A4A3A4"/>
          </p15:clr>
        </p15:guide>
        <p15:guide id="6" orient="horz" pos="3922">
          <p15:clr>
            <a:srgbClr val="A4A3A4"/>
          </p15:clr>
        </p15:guide>
        <p15:guide id="7" orient="horz" pos="1086">
          <p15:clr>
            <a:srgbClr val="A4A3A4"/>
          </p15:clr>
        </p15:guide>
        <p15:guide id="8" orient="horz" pos="184">
          <p15:clr>
            <a:srgbClr val="A4A3A4"/>
          </p15:clr>
        </p15:guide>
        <p15:guide id="9" orient="horz" pos="2178">
          <p15:clr>
            <a:srgbClr val="A4A3A4"/>
          </p15:clr>
        </p15:guide>
        <p15:guide id="10" pos="435">
          <p15:clr>
            <a:srgbClr val="A4A3A4"/>
          </p15:clr>
        </p15:guide>
        <p15:guide id="11" pos="2881">
          <p15:clr>
            <a:srgbClr val="A4A3A4"/>
          </p15:clr>
        </p15:guide>
        <p15:guide id="12" pos="2784">
          <p15:clr>
            <a:srgbClr val="A4A3A4"/>
          </p15:clr>
        </p15:guide>
        <p15:guide id="13" pos="2976">
          <p15:clr>
            <a:srgbClr val="A4A3A4"/>
          </p15:clr>
        </p15:guide>
        <p15:guide id="14" pos="5328">
          <p15:clr>
            <a:srgbClr val="A4A3A4"/>
          </p15:clr>
        </p15:guide>
        <p15:guide id="15" pos="212">
          <p15:clr>
            <a:srgbClr val="A4A3A4"/>
          </p15:clr>
        </p15:guide>
        <p15:guide id="16" pos="5545">
          <p15:clr>
            <a:srgbClr val="A4A3A4"/>
          </p15:clr>
        </p15:guide>
        <p15:guide id="17" pos="10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266" autoAdjust="0"/>
  </p:normalViewPr>
  <p:slideViewPr>
    <p:cSldViewPr snapToGrid="0" snapToObjects="1">
      <p:cViewPr varScale="1">
        <p:scale>
          <a:sx n="91" d="100"/>
          <a:sy n="91" d="100"/>
        </p:scale>
        <p:origin x="1195" y="77"/>
      </p:cViewPr>
      <p:guideLst>
        <p:guide orient="horz" pos="4196"/>
        <p:guide orient="horz" pos="2988"/>
        <p:guide orient="horz" pos="3600"/>
        <p:guide orient="horz" pos="1344"/>
        <p:guide orient="horz" pos="2379"/>
        <p:guide orient="horz" pos="3922"/>
        <p:guide orient="horz" pos="1086"/>
        <p:guide orient="horz" pos="184"/>
        <p:guide orient="horz" pos="2178"/>
        <p:guide pos="435"/>
        <p:guide pos="2881"/>
        <p:guide pos="2784"/>
        <p:guide pos="2976"/>
        <p:guide pos="5328"/>
        <p:guide pos="212"/>
        <p:guide pos="5545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81DA-C33A-C640-9AA6-715742CA0973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3D7DB-47DD-944B-8104-28A75E0A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5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D3DF7-73EE-3E4D-9809-02B5CBE3A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1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3DF7-73EE-3E4D-9809-02B5CBE3AF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98150"/>
            <a:ext cx="9144000" cy="159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267" y="1885950"/>
            <a:ext cx="6135672" cy="3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24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47645" y="3505200"/>
            <a:ext cx="6810555" cy="985121"/>
          </a:xfrm>
        </p:spPr>
        <p:txBody>
          <a:bodyPr anchor="b" anchorCtr="0"/>
          <a:lstStyle>
            <a:lvl1pPr algn="l">
              <a:lnSpc>
                <a:spcPts val="4400"/>
              </a:lnSpc>
              <a:defRPr sz="4200" b="1" cap="all" baseline="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(CAN BE UP TO 2 LINES)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7645" y="4724400"/>
            <a:ext cx="6810555" cy="804696"/>
          </a:xfr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768"/>
              </a:spcBef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9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47645" y="5536722"/>
            <a:ext cx="74963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1" y="5714999"/>
            <a:ext cx="6800850" cy="511175"/>
          </a:xfrm>
        </p:spPr>
        <p:txBody>
          <a:bodyPr anchor="b" anchorCtr="0"/>
          <a:lstStyle>
            <a:lvl1pPr algn="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1" y="6223957"/>
            <a:ext cx="6800849" cy="437193"/>
          </a:xfrm>
        </p:spPr>
        <p:txBody>
          <a:bodyPr anchor="t" anchorCtr="0"/>
          <a:lstStyle>
            <a:lvl1pPr algn="r"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1" y="2105848"/>
            <a:ext cx="2133600" cy="3810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78" y="742951"/>
            <a:ext cx="4070993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59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47645" y="4249742"/>
            <a:ext cx="6810555" cy="985121"/>
          </a:xfrm>
        </p:spPr>
        <p:txBody>
          <a:bodyPr anchor="b" anchorCtr="0"/>
          <a:lstStyle>
            <a:lvl1pPr algn="l">
              <a:lnSpc>
                <a:spcPts val="4400"/>
              </a:lnSpc>
              <a:defRPr sz="4200" b="1" cap="all" baseline="0"/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(UP TO 2 LINES OF TEXT)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647645" y="5536722"/>
            <a:ext cx="74963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78" y="742951"/>
            <a:ext cx="4070993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9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CBH_PPt_2015_slides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-1"/>
            <a:ext cx="9144000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592628" y="6489550"/>
            <a:ext cx="325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5B919-E3DF-8843-A034-99A3C3E2A01C}" type="slidenum">
              <a:rPr lang="en-US" sz="1400" kern="1200" smtClean="0">
                <a:solidFill>
                  <a:schemeClr val="bg1"/>
                </a:solidFill>
                <a:latin typeface="+mj-lt"/>
                <a:ea typeface="ＭＳ Ｐゴシック" charset="-128"/>
                <a:cs typeface="Arial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90563" y="1738313"/>
            <a:ext cx="7767637" cy="4487862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90" y="6246495"/>
            <a:ext cx="2441448" cy="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CBH_PPt_2015_slides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9144000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592628" y="6489550"/>
            <a:ext cx="325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5B919-E3DF-8843-A034-99A3C3E2A01C}" type="slidenum">
              <a:rPr lang="en-US" sz="1400" kern="1200" smtClean="0">
                <a:solidFill>
                  <a:schemeClr val="bg1"/>
                </a:solidFill>
                <a:latin typeface="+mj-lt"/>
                <a:ea typeface="ＭＳ Ｐゴシック" charset="-128"/>
                <a:cs typeface="Arial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0562" y="284673"/>
            <a:ext cx="7767637" cy="1050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11"/>
          </p:nvPr>
        </p:nvSpPr>
        <p:spPr>
          <a:xfrm>
            <a:off x="690563" y="1738313"/>
            <a:ext cx="3729037" cy="4487862"/>
          </a:xfrm>
        </p:spPr>
        <p:txBody>
          <a:bodyPr/>
          <a:lstStyle>
            <a:lvl1pP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2"/>
          </p:nvPr>
        </p:nvSpPr>
        <p:spPr>
          <a:xfrm>
            <a:off x="4724400" y="1738313"/>
            <a:ext cx="3733799" cy="4487862"/>
          </a:xfrm>
        </p:spPr>
        <p:txBody>
          <a:bodyPr/>
          <a:lstStyle>
            <a:lvl1pP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90" y="6246495"/>
            <a:ext cx="2441448" cy="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1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3" userDrawn="1">
          <p15:clr>
            <a:srgbClr val="FBAE40"/>
          </p15:clr>
        </p15:guide>
        <p15:guide id="2" pos="297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VCBH_PPt_2015_slides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9144000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592628" y="6489550"/>
            <a:ext cx="325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5B919-E3DF-8843-A034-99A3C3E2A01C}" type="slidenum">
              <a:rPr lang="en-US" sz="1400" kern="1200" smtClean="0">
                <a:solidFill>
                  <a:schemeClr val="bg1"/>
                </a:solidFill>
                <a:latin typeface="+mj-lt"/>
                <a:ea typeface="ＭＳ Ｐゴシック" charset="-128"/>
                <a:cs typeface="Arial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90562" y="284673"/>
            <a:ext cx="7767637" cy="1050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90" y="6246495"/>
            <a:ext cx="2441448" cy="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3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VCBH_PPt_2015_slides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-1"/>
            <a:ext cx="9144000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592628" y="6489550"/>
            <a:ext cx="325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5B919-E3DF-8843-A034-99A3C3E2A01C}" type="slidenum">
              <a:rPr lang="en-US" sz="1400" kern="1200" smtClean="0">
                <a:solidFill>
                  <a:schemeClr val="bg1"/>
                </a:solidFill>
                <a:latin typeface="+mj-lt"/>
                <a:ea typeface="ＭＳ Ｐゴシック" charset="-128"/>
                <a:cs typeface="Arial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90562" y="284673"/>
            <a:ext cx="7767637" cy="1050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88" y="1355723"/>
            <a:ext cx="9142412" cy="4812619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Icon to </a:t>
            </a:r>
            <a:br>
              <a:rPr lang="en-CA" dirty="0"/>
            </a:br>
            <a:br>
              <a:rPr lang="en-CA" dirty="0"/>
            </a:br>
            <a:r>
              <a:rPr lang="en-CA" dirty="0"/>
              <a:t>insert image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90" y="6246495"/>
            <a:ext cx="2441448" cy="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8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iz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VCBH_PPt_2015_slides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9144000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592628" y="6489550"/>
            <a:ext cx="325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5B919-E3DF-8843-A034-99A3C3E2A01C}" type="slidenum">
              <a:rPr lang="en-US" sz="1400" kern="1200" smtClean="0">
                <a:solidFill>
                  <a:schemeClr val="bg1"/>
                </a:solidFill>
                <a:latin typeface="+mj-lt"/>
                <a:ea typeface="ＭＳ Ｐゴシック" charset="-128"/>
                <a:cs typeface="Arial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0"/>
          </p:nvPr>
        </p:nvSpPr>
        <p:spPr>
          <a:xfrm>
            <a:off x="690562" y="1738313"/>
            <a:ext cx="7767637" cy="4487862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90" y="6246495"/>
            <a:ext cx="2441448" cy="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CBH_PPt_2015_slides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592628" y="6489550"/>
            <a:ext cx="325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5B919-E3DF-8843-A034-99A3C3E2A01C}" type="slidenum">
              <a:rPr lang="en-US" sz="1400" kern="1200" smtClean="0">
                <a:solidFill>
                  <a:schemeClr val="bg1"/>
                </a:solidFill>
                <a:latin typeface="+mj-lt"/>
                <a:ea typeface="ＭＳ Ｐゴシック" charset="-128"/>
                <a:cs typeface="Arial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1"/>
          </p:nvPr>
        </p:nvSpPr>
        <p:spPr>
          <a:xfrm>
            <a:off x="690562" y="1738313"/>
            <a:ext cx="3729038" cy="4487862"/>
          </a:xfrm>
        </p:spPr>
        <p:txBody>
          <a:bodyPr/>
          <a:lstStyle>
            <a:lvl1pP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2"/>
          </p:nvPr>
        </p:nvSpPr>
        <p:spPr>
          <a:xfrm>
            <a:off x="4724400" y="1738313"/>
            <a:ext cx="3733798" cy="4487862"/>
          </a:xfrm>
        </p:spPr>
        <p:txBody>
          <a:bodyPr/>
          <a:lstStyle>
            <a:lvl1pP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"/>
            <a:ext cx="9144000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90562" y="284673"/>
            <a:ext cx="7767637" cy="1050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90" y="6246495"/>
            <a:ext cx="2441448" cy="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1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84" userDrawn="1">
          <p15:clr>
            <a:srgbClr val="FBAE40"/>
          </p15:clr>
        </p15:guide>
        <p15:guide id="2" pos="29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0562" y="284673"/>
            <a:ext cx="7767637" cy="105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2" y="1733550"/>
            <a:ext cx="7767638" cy="449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0" r:id="rId3"/>
    <p:sldLayoutId id="2147483650" r:id="rId4"/>
    <p:sldLayoutId id="2147483674" r:id="rId5"/>
    <p:sldLayoutId id="2147483675" r:id="rId6"/>
    <p:sldLayoutId id="2147483677" r:id="rId7"/>
    <p:sldLayoutId id="2147483678" r:id="rId8"/>
    <p:sldLayoutId id="2147483679" r:id="rId9"/>
  </p:sldLayoutIdLst>
  <p:hf hdr="0" ft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spcBef>
          <a:spcPts val="528"/>
        </a:spcBef>
        <a:spcAft>
          <a:spcPct val="0"/>
        </a:spcAft>
        <a:defRPr sz="2400">
          <a:solidFill>
            <a:schemeClr val="tx2"/>
          </a:solidFill>
          <a:latin typeface="+mj-lt"/>
          <a:ea typeface="+mn-ea"/>
          <a:cs typeface="Arial"/>
        </a:defRPr>
      </a:lvl1pPr>
      <a:lvl2pPr marL="274320" indent="-27432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j-lt"/>
          <a:ea typeface="+mn-ea"/>
          <a:cs typeface="Arial"/>
        </a:defRPr>
      </a:lvl2pPr>
      <a:lvl3pPr marL="274320" indent="-27432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Arial" panose="020B0604020202020204" pitchFamily="34" charset="0"/>
        <a:buChar char="•"/>
        <a:tabLst/>
        <a:defRPr sz="2400" b="1">
          <a:solidFill>
            <a:schemeClr val="tx1"/>
          </a:solidFill>
          <a:latin typeface="+mj-lt"/>
          <a:ea typeface="+mn-ea"/>
          <a:cs typeface="Arial"/>
        </a:defRPr>
      </a:lvl3pPr>
      <a:lvl4pPr marL="548640" indent="-18288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2"/>
          </a:solidFill>
          <a:latin typeface="+mj-lt"/>
          <a:ea typeface="+mn-ea"/>
          <a:cs typeface="Arial"/>
        </a:defRPr>
      </a:lvl4pPr>
      <a:lvl5pPr marL="822960" indent="-18288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>
          <a:solidFill>
            <a:schemeClr val="tx2"/>
          </a:solidFill>
          <a:latin typeface="+mj-lt"/>
          <a:ea typeface="+mn-ea"/>
          <a:cs typeface="Arial"/>
        </a:defRPr>
      </a:lvl5pPr>
      <a:lvl6pPr marL="16033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6pPr>
      <a:lvl7pPr marL="20605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7pPr>
      <a:lvl8pPr marL="25177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8pPr>
      <a:lvl9pPr marL="29749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28" userDrawn="1">
          <p15:clr>
            <a:srgbClr val="F26B43"/>
          </p15:clr>
        </p15:guide>
        <p15:guide id="2" orient="horz" pos="180" userDrawn="1">
          <p15:clr>
            <a:srgbClr val="F26B43"/>
          </p15:clr>
        </p15:guide>
        <p15:guide id="3" orient="horz" pos="854" userDrawn="1">
          <p15:clr>
            <a:srgbClr val="F26B43"/>
          </p15:clr>
        </p15:guide>
        <p15:guide id="4" orient="horz" pos="1095" userDrawn="1">
          <p15:clr>
            <a:srgbClr val="F26B43"/>
          </p15:clr>
        </p15:guide>
        <p15:guide id="5" orient="horz" pos="3924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yzGIOdxxp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edia/releases/2020/s0522-cdc-updates-covid-transmission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long-term-car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ChD4zmdruhQ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infection-control-recommendations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VIGhz3uwuQ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91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6E15-0DEC-4DA1-80FD-105E0C20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INFECTION CONTROL – Social Distancing</a:t>
            </a: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B34E85-54A8-4E4D-ACBB-5A5A0E98B9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35318" b="34711"/>
          <a:stretch/>
        </p:blipFill>
        <p:spPr>
          <a:xfrm>
            <a:off x="493486" y="1525356"/>
            <a:ext cx="8374743" cy="4462320"/>
          </a:xfrm>
        </p:spPr>
      </p:pic>
    </p:spTree>
    <p:extLst>
      <p:ext uri="{BB962C8B-B14F-4D97-AF65-F5344CB8AC3E}">
        <p14:creationId xmlns:p14="http://schemas.microsoft.com/office/powerpoint/2010/main" val="74578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2A73-2197-4071-A2B3-0062908E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INFECTION CONTROL – PPE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9705E17-687F-4BE8-8B83-44E99A2A71D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20343" t="13653" r="22226"/>
          <a:stretch/>
        </p:blipFill>
        <p:spPr>
          <a:xfrm>
            <a:off x="5197777" y="2509136"/>
            <a:ext cx="3707728" cy="30010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F1CD9-2541-4BCD-A445-4337D089EABB}"/>
              </a:ext>
            </a:extLst>
          </p:cNvPr>
          <p:cNvSpPr txBox="1"/>
          <p:nvPr/>
        </p:nvSpPr>
        <p:spPr>
          <a:xfrm>
            <a:off x="441180" y="2509136"/>
            <a:ext cx="46533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Facilities/IP must provide required education and training:</a:t>
            </a:r>
          </a:p>
          <a:p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demonstration of competency with donning and doffing PPE used to perform job responsibilities. (CDC, 2020).</a:t>
            </a:r>
          </a:p>
        </p:txBody>
      </p:sp>
    </p:spTree>
    <p:extLst>
      <p:ext uri="{BB962C8B-B14F-4D97-AF65-F5344CB8AC3E}">
        <p14:creationId xmlns:p14="http://schemas.microsoft.com/office/powerpoint/2010/main" val="183469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9CE6-9F65-4E93-B172-69189D3A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– PPE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C85B2C-C189-4512-ACA5-2A5CDA7B0D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04859" y="2327564"/>
            <a:ext cx="4734279" cy="3630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48202B-6EEB-4CD3-8B27-4B8F5B146168}"/>
              </a:ext>
            </a:extLst>
          </p:cNvPr>
          <p:cNvSpPr/>
          <p:nvPr/>
        </p:nvSpPr>
        <p:spPr>
          <a:xfrm>
            <a:off x="2496752" y="1470714"/>
            <a:ext cx="415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https://youtu.be/tyzGIOdxxp0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5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9B04-A9AA-47E8-A6D8-F4A76C53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LTCF TEAM	</a:t>
            </a:r>
          </a:p>
        </p:txBody>
      </p:sp>
      <p:pic>
        <p:nvPicPr>
          <p:cNvPr id="9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AE2202F2-B18F-4580-B3DC-12D240433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2" y="1599196"/>
            <a:ext cx="5196115" cy="43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1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LTCF TEAM</a:t>
            </a:r>
            <a:endParaRPr lang="en-CA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765BEBB-C27A-45B6-AF77-F7C98614C6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923" b="149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16760" y="4114800"/>
            <a:ext cx="6810555" cy="1219200"/>
          </a:xfrm>
        </p:spPr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education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77468" y="5840834"/>
            <a:ext cx="6800850" cy="511175"/>
          </a:xfrm>
        </p:spPr>
        <p:txBody>
          <a:bodyPr/>
          <a:lstStyle/>
          <a:p>
            <a:pPr lvl="0"/>
            <a:r>
              <a:rPr lang="en-US"/>
              <a:t>Jonte Vega BSN RN PHN DTN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4DE4E8-4075-4EFD-A02A-22F956F4C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BC0C-E9F5-4468-8E99-9A94B5CE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COVID-19</a:t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887B8-B8F6-4BA7-BE53-C32A280900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451" y="1617367"/>
            <a:ext cx="7905750" cy="41748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Transmission: The most important mode of transmission for COVID-19 is through close contact.</a:t>
            </a:r>
          </a:p>
          <a:p>
            <a:pPr marL="617220" lvl="1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Person-to-person contact.</a:t>
            </a:r>
          </a:p>
          <a:p>
            <a:pPr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possible that a person can get infected by touching a contaminated surface and then self-deliver to mouth, nose, or eyes.</a:t>
            </a:r>
          </a:p>
          <a:p>
            <a:pPr marL="617220" lvl="1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thought to be the primary method of the virus spreading per the CDC.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64B03-4967-456B-9B6C-15DB7992DDD6}"/>
              </a:ext>
            </a:extLst>
          </p:cNvPr>
          <p:cNvSpPr txBox="1"/>
          <p:nvPr/>
        </p:nvSpPr>
        <p:spPr>
          <a:xfrm>
            <a:off x="6496051" y="5810675"/>
            <a:ext cx="209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CDC,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8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OF INFECTION 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0713077-4370-4639-9481-AB906652F92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356154" y="1335315"/>
            <a:ext cx="6244272" cy="4808090"/>
          </a:xfrm>
        </p:spPr>
      </p:pic>
    </p:spTree>
    <p:extLst>
      <p:ext uri="{BB962C8B-B14F-4D97-AF65-F5344CB8AC3E}">
        <p14:creationId xmlns:p14="http://schemas.microsoft.com/office/powerpoint/2010/main" val="92639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2A73-2197-4071-A2B3-0062908E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– UNIVERSAL SOURCE CONTROL</a:t>
            </a:r>
          </a:p>
        </p:txBody>
      </p:sp>
      <p:pic>
        <p:nvPicPr>
          <p:cNvPr id="5" name="Content Placeholder 4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F1E4EB7C-646B-4EE0-B0E8-36434AC337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21778" b="21356"/>
          <a:stretch/>
        </p:blipFill>
        <p:spPr>
          <a:xfrm>
            <a:off x="2383207" y="1591293"/>
            <a:ext cx="4377586" cy="4425424"/>
          </a:xfrm>
        </p:spPr>
      </p:pic>
    </p:spTree>
    <p:extLst>
      <p:ext uri="{BB962C8B-B14F-4D97-AF65-F5344CB8AC3E}">
        <p14:creationId xmlns:p14="http://schemas.microsoft.com/office/powerpoint/2010/main" val="37199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52C7-CE77-4993-ACC7-8F372CF9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– UNIVERSAL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</a:t>
            </a:r>
            <a:r>
              <a:rPr lang="en-US" sz="3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5202-7A68-4043-A41D-C05DEAA380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8181" y="1714543"/>
            <a:ext cx="7767637" cy="4115459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HCP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always wear a facemask while in the facility.</a:t>
            </a:r>
          </a:p>
          <a:p>
            <a:pPr lvl="0"/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Cloth face coverings should NOT be worn by HCPs.</a:t>
            </a:r>
          </a:p>
          <a:p>
            <a:pPr lv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 should wear a cloth face covering or facemask (if tolerated) whenever they leave their room, including for procedures outside of the facility.</a:t>
            </a:r>
          </a:p>
          <a:p>
            <a:pPr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C830A-36A5-42AE-8A6B-03212F644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924384"/>
            <a:ext cx="2446814" cy="228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52C7-CE77-4993-ACC7-8F372CF9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– UNIVERSAL SOURCE CONTROL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5202-7A68-4043-A41D-C05DEAA380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5948" y="1335315"/>
            <a:ext cx="7767637" cy="4890860"/>
          </a:xfrm>
        </p:spPr>
        <p:txBody>
          <a:bodyPr/>
          <a:lstStyle/>
          <a:p>
            <a:pPr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Information is power!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bird, small, group, standing&#10;&#10;Description automatically generated">
            <a:extLst>
              <a:ext uri="{FF2B5EF4-FFF2-40B4-BE49-F238E27FC236}">
                <a16:creationId xmlns:a16="http://schemas.microsoft.com/office/drawing/2014/main" id="{086BE291-0939-4931-915B-47B6C63E3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20" y="2773098"/>
            <a:ext cx="5758860" cy="297397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ECB7DA7-8AA6-4BE6-BB5B-9270B5BC6C13}"/>
              </a:ext>
            </a:extLst>
          </p:cNvPr>
          <p:cNvSpPr/>
          <p:nvPr/>
        </p:nvSpPr>
        <p:spPr bwMode="auto">
          <a:xfrm>
            <a:off x="3695700" y="1590020"/>
            <a:ext cx="1333500" cy="484632"/>
          </a:xfrm>
          <a:prstGeom prst="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C411D-7A56-4D8B-908D-2B2D1873F219}"/>
              </a:ext>
            </a:extLst>
          </p:cNvPr>
          <p:cNvSpPr txBox="1"/>
          <p:nvPr/>
        </p:nvSpPr>
        <p:spPr>
          <a:xfrm>
            <a:off x="5029199" y="1463004"/>
            <a:ext cx="3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Ctrl + left click = awesome video!  </a:t>
            </a:r>
          </a:p>
        </p:txBody>
      </p:sp>
    </p:spTree>
    <p:extLst>
      <p:ext uri="{BB962C8B-B14F-4D97-AF65-F5344CB8AC3E}">
        <p14:creationId xmlns:p14="http://schemas.microsoft.com/office/powerpoint/2010/main" val="143836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52C7-CE77-4993-ACC7-8F372CF9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– STELLAR HAND HYGENE 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5202-7A68-4043-A41D-C05DEAA380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0563" y="1727200"/>
            <a:ext cx="7767637" cy="417483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Preventionist must strive for 100% hand hygiene compliance:</a:t>
            </a:r>
          </a:p>
          <a:p>
            <a:pPr marL="617220" lvl="1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Deputize or empower others to gently remind the TEAM to complete hand hygiene.</a:t>
            </a:r>
          </a:p>
          <a:p>
            <a:pPr marL="617220" lvl="1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HCPs should perform hand hygiene by using ABHS with 60-95% alcohol or washing hands with soap and water for at least 20 seconds. If hands are visibly soiled, use soap and water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(CDC, 2020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17220" lvl="1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hygiene prior to entering the room and after leaving the room.</a:t>
            </a:r>
          </a:p>
          <a:p>
            <a:pPr marL="617220" lvl="1" indent="-34290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424C-5B94-4FC1-AD79-BA64A950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– Social Distancing</a:t>
            </a:r>
            <a:endParaRPr lang="en-US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8A718A9-7B44-40CE-8132-5B5BDB657E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19323" y="2891688"/>
            <a:ext cx="3105352" cy="310535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5483CC-54C7-476D-9160-5EA445F58346}"/>
              </a:ext>
            </a:extLst>
          </p:cNvPr>
          <p:cNvSpPr txBox="1"/>
          <p:nvPr/>
        </p:nvSpPr>
        <p:spPr>
          <a:xfrm>
            <a:off x="1608688" y="1705351"/>
            <a:ext cx="5926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Social distancing = No person to person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*Ctrl + left click = awesome video*</a:t>
            </a:r>
          </a:p>
        </p:txBody>
      </p:sp>
    </p:spTree>
    <p:extLst>
      <p:ext uri="{BB962C8B-B14F-4D97-AF65-F5344CB8AC3E}">
        <p14:creationId xmlns:p14="http://schemas.microsoft.com/office/powerpoint/2010/main" val="3655715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CBH_PPT_042315">
  <a:themeElements>
    <a:clrScheme name="VCPH">
      <a:dk1>
        <a:srgbClr val="006B9E"/>
      </a:dk1>
      <a:lt1>
        <a:srgbClr val="FFFFFF"/>
      </a:lt1>
      <a:dk2>
        <a:srgbClr val="000000"/>
      </a:dk2>
      <a:lt2>
        <a:srgbClr val="DEE5EF"/>
      </a:lt2>
      <a:accent1>
        <a:srgbClr val="A6CE39"/>
      </a:accent1>
      <a:accent2>
        <a:srgbClr val="D56424"/>
      </a:accent2>
      <a:accent3>
        <a:srgbClr val="783584"/>
      </a:accent3>
      <a:accent4>
        <a:srgbClr val="AABAC8"/>
      </a:accent4>
      <a:accent5>
        <a:srgbClr val="8590A1"/>
      </a:accent5>
      <a:accent6>
        <a:srgbClr val="EFA288"/>
      </a:accent6>
      <a:hlink>
        <a:srgbClr val="0D9B3B"/>
      </a:hlink>
      <a:folHlink>
        <a:srgbClr val="6C2F77"/>
      </a:folHlink>
    </a:clrScheme>
    <a:fontScheme name="VCBH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j-lt"/>
            <a:ea typeface="ＭＳ Ｐゴシック" charset="-128"/>
            <a:cs typeface="ＭＳ Ｐゴシック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CPH_Healthcare_PPT_10.07.2015.potx" id="{CF1B1A49-24C4-40DF-A5A1-CE1DC3EC984F}" vid="{1E0774D2-63EF-4FC9-886F-6C347D7992D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POWERPOINT_VCPH_PPT_Template</Template>
  <TotalTime>208</TotalTime>
  <Words>322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VCBH_PPT_042315</vt:lpstr>
      <vt:lpstr>PowerPoint Presentation</vt:lpstr>
      <vt:lpstr>Infection control education &amp; Ppe</vt:lpstr>
      <vt:lpstr>Transmission of COVID-19 </vt:lpstr>
      <vt:lpstr>CHAIN OF INFECTION </vt:lpstr>
      <vt:lpstr>INFECTION CONTROL – UNIVERSAL SOURCE CONTROL</vt:lpstr>
      <vt:lpstr>INFECTION CONTROL – UNIVERSAL SOURCE CONTROL</vt:lpstr>
      <vt:lpstr>INFECTION CONTROL – UNIVERSAL SOURCE CONTROL</vt:lpstr>
      <vt:lpstr>INFECTION CONTROL – STELLAR HAND HYGENE </vt:lpstr>
      <vt:lpstr>INFECTION CONTROL – Social Distancing</vt:lpstr>
      <vt:lpstr>INFECTION CONTROL – Social Distancing</vt:lpstr>
      <vt:lpstr>INFECTION CONTROL – PPE</vt:lpstr>
      <vt:lpstr>INFECTION CONTROL – PPE</vt:lpstr>
      <vt:lpstr>     LTCF TEAM </vt:lpstr>
      <vt:lpstr>LTCF TEAM</vt:lpstr>
    </vt:vector>
  </TitlesOfParts>
  <Company>Idea Engineering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LaRosa, Cecilia</dc:creator>
  <cp:lastModifiedBy>Jill Masters</cp:lastModifiedBy>
  <cp:revision>8</cp:revision>
  <dcterms:created xsi:type="dcterms:W3CDTF">2020-09-29T17:27:32Z</dcterms:created>
  <dcterms:modified xsi:type="dcterms:W3CDTF">2021-03-22T16:49:24Z</dcterms:modified>
</cp:coreProperties>
</file>